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7"/>
  </p:handoutMasterIdLst>
  <p:sldIdLst>
    <p:sldId id="256" r:id="rId2"/>
    <p:sldId id="257" r:id="rId3"/>
    <p:sldId id="258" r:id="rId4"/>
    <p:sldId id="277" r:id="rId5"/>
    <p:sldId id="259" r:id="rId6"/>
    <p:sldId id="276" r:id="rId7"/>
    <p:sldId id="280" r:id="rId8"/>
    <p:sldId id="260" r:id="rId9"/>
    <p:sldId id="281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4" r:id="rId20"/>
    <p:sldId id="270" r:id="rId21"/>
    <p:sldId id="271" r:id="rId22"/>
    <p:sldId id="275" r:id="rId23"/>
    <p:sldId id="273" r:id="rId24"/>
    <p:sldId id="278" r:id="rId25"/>
    <p:sldId id="279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2514" y="-8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2814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BD80F1-B67F-4993-998E-473497F0E28D}" type="datetimeFigureOut">
              <a:rPr lang="en-GB" smtClean="0"/>
              <a:t>19/04/2021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90B53A-0F42-47C4-81A8-4397AE593456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4A9E1-05EE-40E0-9385-ACA8A002F218}" type="datetimeFigureOut">
              <a:rPr lang="en-GB" smtClean="0"/>
              <a:t>19/04/2021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2CBD5-9BEC-4870-8304-74636521F5F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 advClick="0" advTm="7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4A9E1-05EE-40E0-9385-ACA8A002F218}" type="datetimeFigureOut">
              <a:rPr lang="en-GB" smtClean="0"/>
              <a:t>19/04/2021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2CBD5-9BEC-4870-8304-74636521F5F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 advClick="0" advTm="7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4A9E1-05EE-40E0-9385-ACA8A002F218}" type="datetimeFigureOut">
              <a:rPr lang="en-GB" smtClean="0"/>
              <a:t>19/04/2021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2CBD5-9BEC-4870-8304-74636521F5F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 advClick="0" advTm="7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4A9E1-05EE-40E0-9385-ACA8A002F218}" type="datetimeFigureOut">
              <a:rPr lang="en-GB" smtClean="0"/>
              <a:t>19/04/2021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2CBD5-9BEC-4870-8304-74636521F5F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 advClick="0" advTm="7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4A9E1-05EE-40E0-9385-ACA8A002F218}" type="datetimeFigureOut">
              <a:rPr lang="en-GB" smtClean="0"/>
              <a:t>19/04/2021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2CBD5-9BEC-4870-8304-74636521F5F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 advClick="0" advTm="7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4A9E1-05EE-40E0-9385-ACA8A002F218}" type="datetimeFigureOut">
              <a:rPr lang="en-GB" smtClean="0"/>
              <a:t>19/04/2021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2CBD5-9BEC-4870-8304-74636521F5F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 advClick="0" advTm="7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4A9E1-05EE-40E0-9385-ACA8A002F218}" type="datetimeFigureOut">
              <a:rPr lang="en-GB" smtClean="0"/>
              <a:t>19/04/2021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2CBD5-9BEC-4870-8304-74636521F5F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 advClick="0" advTm="7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4A9E1-05EE-40E0-9385-ACA8A002F218}" type="datetimeFigureOut">
              <a:rPr lang="en-GB" smtClean="0"/>
              <a:t>19/04/2021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2CBD5-9BEC-4870-8304-74636521F5F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 advClick="0" advTm="7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4A9E1-05EE-40E0-9385-ACA8A002F218}" type="datetimeFigureOut">
              <a:rPr lang="en-GB" smtClean="0"/>
              <a:t>19/04/2021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2CBD5-9BEC-4870-8304-74636521F5F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 advClick="0" advTm="7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4A9E1-05EE-40E0-9385-ACA8A002F218}" type="datetimeFigureOut">
              <a:rPr lang="en-GB" smtClean="0"/>
              <a:t>19/04/2021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2CBD5-9BEC-4870-8304-74636521F5F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 advClick="0" advTm="7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4A9E1-05EE-40E0-9385-ACA8A002F218}" type="datetimeFigureOut">
              <a:rPr lang="en-GB" smtClean="0"/>
              <a:t>19/04/2021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2CBD5-9BEC-4870-8304-74636521F5F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 advClick="0" advTm="7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44A9E1-05EE-40E0-9385-ACA8A002F218}" type="datetimeFigureOut">
              <a:rPr lang="en-GB" smtClean="0"/>
              <a:t>19/04/2021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2CBD5-9BEC-4870-8304-74636521F5F3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 advTm="700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LAW AND YOU 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Quick start to empowering the Novice</a:t>
            </a: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0"/>
            <a:ext cx="7772400" cy="1470025"/>
          </a:xfrm>
        </p:spPr>
        <p:txBody>
          <a:bodyPr/>
          <a:lstStyle/>
          <a:p>
            <a:r>
              <a:rPr lang="en-GB" dirty="0"/>
              <a:t>THE LAW AND YOU 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1268760"/>
            <a:ext cx="8064896" cy="4370040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There are two kinds of Law </a:t>
            </a:r>
            <a:r>
              <a:rPr lang="en-GB" dirty="0" smtClean="0">
                <a:solidFill>
                  <a:schemeClr val="tx1"/>
                </a:solidFill>
              </a:rPr>
              <a:t>: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Natural Law, and </a:t>
            </a:r>
          </a:p>
          <a:p>
            <a:endParaRPr lang="en-GB" dirty="0" smtClean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Man made Law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0"/>
            <a:ext cx="7772400" cy="1470025"/>
          </a:xfrm>
        </p:spPr>
        <p:txBody>
          <a:bodyPr/>
          <a:lstStyle/>
          <a:p>
            <a:r>
              <a:rPr lang="en-GB" dirty="0"/>
              <a:t>THE LAW AND YOU 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1268760"/>
            <a:ext cx="8064896" cy="5256584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1"/>
                </a:solidFill>
              </a:rPr>
              <a:t>Natural </a:t>
            </a:r>
            <a:r>
              <a:rPr lang="en-GB" b="1" dirty="0">
                <a:solidFill>
                  <a:schemeClr val="tx1"/>
                </a:solidFill>
              </a:rPr>
              <a:t>or divine </a:t>
            </a:r>
            <a:r>
              <a:rPr lang="en-GB" b="1" dirty="0" smtClean="0">
                <a:solidFill>
                  <a:schemeClr val="tx1"/>
                </a:solidFill>
              </a:rPr>
              <a:t>law:</a:t>
            </a:r>
          </a:p>
          <a:p>
            <a:endParaRPr lang="en-GB" dirty="0" smtClean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The </a:t>
            </a:r>
            <a:r>
              <a:rPr lang="en-GB" dirty="0">
                <a:solidFill>
                  <a:schemeClr val="tx1"/>
                </a:solidFill>
              </a:rPr>
              <a:t>Law of Creation which is your birthright and cannot be taken from you</a:t>
            </a:r>
            <a:r>
              <a:rPr lang="en-GB" dirty="0" smtClean="0">
                <a:solidFill>
                  <a:schemeClr val="tx1"/>
                </a:solidFill>
              </a:rPr>
              <a:t>.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Your responsibility on this earth is to live your life without causing harm. </a:t>
            </a:r>
            <a:endParaRPr lang="en-GB" dirty="0" smtClean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This </a:t>
            </a:r>
            <a:r>
              <a:rPr lang="en-GB" dirty="0">
                <a:solidFill>
                  <a:schemeClr val="tx1"/>
                </a:solidFill>
              </a:rPr>
              <a:t>is the sole </a:t>
            </a:r>
            <a:r>
              <a:rPr lang="en-GB" dirty="0" smtClean="0">
                <a:solidFill>
                  <a:schemeClr val="tx1"/>
                </a:solidFill>
              </a:rPr>
              <a:t>right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of </a:t>
            </a:r>
            <a:r>
              <a:rPr lang="en-GB" dirty="0">
                <a:solidFill>
                  <a:schemeClr val="tx1"/>
                </a:solidFill>
              </a:rPr>
              <a:t>your existence.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0"/>
            <a:ext cx="7772400" cy="1470025"/>
          </a:xfrm>
        </p:spPr>
        <p:txBody>
          <a:bodyPr/>
          <a:lstStyle/>
          <a:p>
            <a:r>
              <a:rPr lang="en-GB" dirty="0"/>
              <a:t>THE LAW AND YOU 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1268760"/>
            <a:ext cx="8064896" cy="437004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1"/>
                </a:solidFill>
              </a:rPr>
              <a:t>Man </a:t>
            </a:r>
            <a:r>
              <a:rPr lang="en-GB" b="1" dirty="0">
                <a:solidFill>
                  <a:schemeClr val="tx1"/>
                </a:solidFill>
              </a:rPr>
              <a:t>Made </a:t>
            </a:r>
            <a:r>
              <a:rPr lang="en-GB" b="1" dirty="0" smtClean="0">
                <a:solidFill>
                  <a:schemeClr val="tx1"/>
                </a:solidFill>
              </a:rPr>
              <a:t>Law:</a:t>
            </a:r>
          </a:p>
          <a:p>
            <a:endParaRPr lang="en-GB" b="1" dirty="0" smtClean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Private agreements bind people together by consent, </a:t>
            </a:r>
          </a:p>
          <a:p>
            <a:endParaRPr lang="en-GB" dirty="0" smtClean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creating respective duties, rights and obligations.</a:t>
            </a: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0"/>
            <a:ext cx="7772400" cy="1470025"/>
          </a:xfrm>
        </p:spPr>
        <p:txBody>
          <a:bodyPr/>
          <a:lstStyle/>
          <a:p>
            <a:r>
              <a:rPr lang="en-GB" dirty="0"/>
              <a:t>THE LAW AND YOU 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1268760"/>
            <a:ext cx="8064896" cy="437004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1"/>
                </a:solidFill>
              </a:rPr>
              <a:t>Man </a:t>
            </a:r>
            <a:r>
              <a:rPr lang="en-GB" b="1" dirty="0">
                <a:solidFill>
                  <a:schemeClr val="tx1"/>
                </a:solidFill>
              </a:rPr>
              <a:t>Made </a:t>
            </a:r>
            <a:r>
              <a:rPr lang="en-GB" b="1" dirty="0" smtClean="0">
                <a:solidFill>
                  <a:schemeClr val="tx1"/>
                </a:solidFill>
              </a:rPr>
              <a:t>Law:</a:t>
            </a:r>
          </a:p>
          <a:p>
            <a:endParaRPr lang="en-GB" b="1" dirty="0" smtClean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If disputes arise and cannot be privately settled, this must be done in public (courts).</a:t>
            </a:r>
          </a:p>
          <a:p>
            <a:endParaRPr lang="en-GB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0"/>
            <a:ext cx="7772400" cy="1470025"/>
          </a:xfrm>
        </p:spPr>
        <p:txBody>
          <a:bodyPr/>
          <a:lstStyle/>
          <a:p>
            <a:r>
              <a:rPr lang="en-GB" dirty="0"/>
              <a:t>THE LAW AND YOU 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1268760"/>
            <a:ext cx="8064896" cy="437004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1"/>
                </a:solidFill>
              </a:rPr>
              <a:t>Man </a:t>
            </a:r>
            <a:r>
              <a:rPr lang="en-GB" b="1" dirty="0">
                <a:solidFill>
                  <a:schemeClr val="tx1"/>
                </a:solidFill>
              </a:rPr>
              <a:t>Made </a:t>
            </a:r>
            <a:r>
              <a:rPr lang="en-GB" b="1" dirty="0" smtClean="0">
                <a:solidFill>
                  <a:schemeClr val="tx1"/>
                </a:solidFill>
              </a:rPr>
              <a:t>Law:</a:t>
            </a:r>
          </a:p>
          <a:p>
            <a:endParaRPr lang="en-GB" b="1" dirty="0" smtClean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Public settlement of disputes creates a </a:t>
            </a:r>
            <a:r>
              <a:rPr lang="en-GB" dirty="0">
                <a:solidFill>
                  <a:schemeClr val="tx1"/>
                </a:solidFill>
              </a:rPr>
              <a:t>'binding precedence </a:t>
            </a:r>
            <a:r>
              <a:rPr lang="en-GB" dirty="0" smtClean="0">
                <a:solidFill>
                  <a:schemeClr val="tx1"/>
                </a:solidFill>
              </a:rPr>
              <a:t>‘ </a:t>
            </a: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0"/>
            <a:ext cx="7772400" cy="1470025"/>
          </a:xfrm>
        </p:spPr>
        <p:txBody>
          <a:bodyPr/>
          <a:lstStyle/>
          <a:p>
            <a:r>
              <a:rPr lang="en-GB" dirty="0"/>
              <a:t>THE LAW AND YOU 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1268760"/>
            <a:ext cx="8064896" cy="437004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1"/>
                </a:solidFill>
              </a:rPr>
              <a:t>Man </a:t>
            </a:r>
            <a:r>
              <a:rPr lang="en-GB" b="1" dirty="0">
                <a:solidFill>
                  <a:schemeClr val="tx1"/>
                </a:solidFill>
              </a:rPr>
              <a:t>Made </a:t>
            </a:r>
            <a:r>
              <a:rPr lang="en-GB" b="1" dirty="0" smtClean="0">
                <a:solidFill>
                  <a:schemeClr val="tx1"/>
                </a:solidFill>
              </a:rPr>
              <a:t>Law:</a:t>
            </a:r>
          </a:p>
          <a:p>
            <a:endParaRPr lang="en-GB" b="1" dirty="0" smtClean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Agreements you make and binding settlements have </a:t>
            </a:r>
            <a:r>
              <a:rPr lang="en-GB" dirty="0">
                <a:solidFill>
                  <a:schemeClr val="tx1"/>
                </a:solidFill>
              </a:rPr>
              <a:t>power over you.</a:t>
            </a: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0"/>
            <a:ext cx="7772400" cy="1470025"/>
          </a:xfrm>
        </p:spPr>
        <p:txBody>
          <a:bodyPr/>
          <a:lstStyle/>
          <a:p>
            <a:r>
              <a:rPr lang="en-GB" dirty="0"/>
              <a:t>THE LAW AND YOU 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1268760"/>
            <a:ext cx="8064896" cy="4968552"/>
          </a:xfrm>
        </p:spPr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Binding </a:t>
            </a:r>
            <a:r>
              <a:rPr lang="en-GB" b="1" dirty="0" smtClean="0">
                <a:solidFill>
                  <a:schemeClr val="tx1"/>
                </a:solidFill>
              </a:rPr>
              <a:t>Precedence:</a:t>
            </a:r>
          </a:p>
          <a:p>
            <a:endParaRPr lang="en-GB" dirty="0" smtClean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A </a:t>
            </a:r>
            <a:r>
              <a:rPr lang="en-GB" dirty="0">
                <a:solidFill>
                  <a:schemeClr val="tx1"/>
                </a:solidFill>
              </a:rPr>
              <a:t>prior decision made by a higher court which sets the standard lower courts must abide by</a:t>
            </a:r>
            <a:r>
              <a:rPr lang="en-GB" dirty="0" smtClean="0">
                <a:solidFill>
                  <a:schemeClr val="tx1"/>
                </a:solidFill>
              </a:rPr>
              <a:t>.</a:t>
            </a:r>
          </a:p>
          <a:p>
            <a:endParaRPr lang="en-GB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0"/>
            <a:ext cx="7772400" cy="1470025"/>
          </a:xfrm>
        </p:spPr>
        <p:txBody>
          <a:bodyPr/>
          <a:lstStyle/>
          <a:p>
            <a:r>
              <a:rPr lang="en-GB" dirty="0"/>
              <a:t>THE LAW AND YOU 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1268760"/>
            <a:ext cx="8064896" cy="4968552"/>
          </a:xfrm>
        </p:spPr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Binding </a:t>
            </a:r>
            <a:r>
              <a:rPr lang="en-GB" b="1" dirty="0" smtClean="0">
                <a:solidFill>
                  <a:schemeClr val="tx1"/>
                </a:solidFill>
              </a:rPr>
              <a:t>Precedence: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 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An </a:t>
            </a:r>
            <a:r>
              <a:rPr lang="en-GB" dirty="0">
                <a:solidFill>
                  <a:schemeClr val="tx1"/>
                </a:solidFill>
              </a:rPr>
              <a:t>action, situation, or decision that has already happened </a:t>
            </a:r>
            <a:r>
              <a:rPr lang="en-GB" dirty="0" smtClean="0">
                <a:solidFill>
                  <a:schemeClr val="tx1"/>
                </a:solidFill>
              </a:rPr>
              <a:t>can </a:t>
            </a:r>
            <a:r>
              <a:rPr lang="en-GB" dirty="0">
                <a:solidFill>
                  <a:schemeClr val="tx1"/>
                </a:solidFill>
              </a:rPr>
              <a:t>be used as a reason why a similar action or decision should be performed or </a:t>
            </a:r>
            <a:r>
              <a:rPr lang="en-GB" dirty="0" smtClean="0">
                <a:solidFill>
                  <a:schemeClr val="tx1"/>
                </a:solidFill>
              </a:rPr>
              <a:t>made.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0"/>
            <a:ext cx="7772400" cy="1470025"/>
          </a:xfrm>
        </p:spPr>
        <p:txBody>
          <a:bodyPr/>
          <a:lstStyle/>
          <a:p>
            <a:r>
              <a:rPr lang="en-GB" dirty="0"/>
              <a:t>THE LAW AND YOU 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1268760"/>
            <a:ext cx="8064896" cy="4370040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So, when someone tells you that you must obey certain instructions i.e. wear a mask, close your business </a:t>
            </a:r>
            <a:r>
              <a:rPr lang="en-GB" dirty="0" smtClean="0">
                <a:solidFill>
                  <a:schemeClr val="tx1"/>
                </a:solidFill>
              </a:rPr>
              <a:t>down, </a:t>
            </a:r>
            <a:r>
              <a:rPr lang="en-GB" dirty="0">
                <a:solidFill>
                  <a:schemeClr val="tx1"/>
                </a:solidFill>
              </a:rPr>
              <a:t>stay in your home, your response should be </a:t>
            </a:r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b="1" i="1" dirty="0" smtClean="0">
                <a:solidFill>
                  <a:schemeClr val="tx1"/>
                </a:solidFill>
              </a:rPr>
              <a:t>‘Show </a:t>
            </a:r>
            <a:r>
              <a:rPr lang="en-GB" b="1" i="1" dirty="0">
                <a:solidFill>
                  <a:schemeClr val="tx1"/>
                </a:solidFill>
              </a:rPr>
              <a:t>me the binding precedence</a:t>
            </a:r>
            <a:r>
              <a:rPr lang="en-GB" b="1" i="1" dirty="0" smtClean="0">
                <a:solidFill>
                  <a:schemeClr val="tx1"/>
                </a:solidFill>
              </a:rPr>
              <a:t>!’</a:t>
            </a:r>
            <a:endParaRPr lang="en-GB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0"/>
            <a:ext cx="7772400" cy="1470025"/>
          </a:xfrm>
        </p:spPr>
        <p:txBody>
          <a:bodyPr/>
          <a:lstStyle/>
          <a:p>
            <a:r>
              <a:rPr lang="en-GB" dirty="0"/>
              <a:t>THE LAW AND YOU 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1268760"/>
            <a:ext cx="8064896" cy="4370040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Without this, there is no reasonable foundation for their claim on </a:t>
            </a:r>
            <a:r>
              <a:rPr lang="en-GB" dirty="0" smtClean="0">
                <a:solidFill>
                  <a:schemeClr val="tx1"/>
                </a:solidFill>
              </a:rPr>
              <a:t>you, </a:t>
            </a:r>
            <a:r>
              <a:rPr lang="en-GB" dirty="0">
                <a:solidFill>
                  <a:schemeClr val="tx1"/>
                </a:solidFill>
              </a:rPr>
              <a:t>and </a:t>
            </a:r>
            <a:endParaRPr lang="en-GB" dirty="0" smtClean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forms the </a:t>
            </a:r>
            <a:r>
              <a:rPr lang="en-GB" dirty="0">
                <a:solidFill>
                  <a:schemeClr val="tx1"/>
                </a:solidFill>
              </a:rPr>
              <a:t>basis for any challenge you make on them in the courts if they try to force you to follow their </a:t>
            </a:r>
            <a:r>
              <a:rPr lang="en-GB" dirty="0" smtClean="0">
                <a:solidFill>
                  <a:schemeClr val="tx1"/>
                </a:solidFill>
              </a:rPr>
              <a:t>instructions.</a:t>
            </a:r>
          </a:p>
        </p:txBody>
      </p:sp>
    </p:spTree>
  </p:cSld>
  <p:clrMapOvr>
    <a:masterClrMapping/>
  </p:clrMapOvr>
  <p:transition advClick="0" advTm="10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0"/>
            <a:ext cx="7772400" cy="1470025"/>
          </a:xfrm>
        </p:spPr>
        <p:txBody>
          <a:bodyPr/>
          <a:lstStyle/>
          <a:p>
            <a:r>
              <a:rPr lang="en-GB" dirty="0"/>
              <a:t>THE LAW AND YOU 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1268760"/>
            <a:ext cx="8064896" cy="4370040"/>
          </a:xfrm>
        </p:spPr>
        <p:txBody>
          <a:bodyPr/>
          <a:lstStyle/>
          <a:p>
            <a:r>
              <a:rPr lang="en-GB" b="1" dirty="0" smtClean="0">
                <a:solidFill>
                  <a:schemeClr val="tx1"/>
                </a:solidFill>
              </a:rPr>
              <a:t>Breach of Peace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Any unlawful claim is a trespass on you, and 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is known as a breach of the peace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7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0"/>
            <a:ext cx="7772400" cy="1470025"/>
          </a:xfrm>
        </p:spPr>
        <p:txBody>
          <a:bodyPr/>
          <a:lstStyle/>
          <a:p>
            <a:r>
              <a:rPr lang="en-GB" dirty="0"/>
              <a:t>THE LAW AND YOU 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1268760"/>
            <a:ext cx="8064896" cy="4370040"/>
          </a:xfrm>
        </p:spPr>
        <p:txBody>
          <a:bodyPr/>
          <a:lstStyle/>
          <a:p>
            <a:r>
              <a:rPr lang="en-GB" b="1" dirty="0" smtClean="0">
                <a:solidFill>
                  <a:schemeClr val="tx1"/>
                </a:solidFill>
              </a:rPr>
              <a:t>Breach of Peace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A person’s peace can only be breached on 3 grounds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7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0"/>
            <a:ext cx="7772400" cy="1470025"/>
          </a:xfrm>
        </p:spPr>
        <p:txBody>
          <a:bodyPr/>
          <a:lstStyle/>
          <a:p>
            <a:r>
              <a:rPr lang="en-GB" dirty="0"/>
              <a:t>THE LAW AND YOU 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1268760"/>
            <a:ext cx="8064896" cy="4370040"/>
          </a:xfrm>
        </p:spPr>
        <p:txBody>
          <a:bodyPr/>
          <a:lstStyle/>
          <a:p>
            <a:r>
              <a:rPr lang="en-GB" b="1" dirty="0" smtClean="0">
                <a:solidFill>
                  <a:schemeClr val="tx1"/>
                </a:solidFill>
              </a:rPr>
              <a:t>Breach of Peace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1 - Another has reasonable evidence that you have already caused harm to another or their property.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70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0"/>
            <a:ext cx="7772400" cy="1470025"/>
          </a:xfrm>
        </p:spPr>
        <p:txBody>
          <a:bodyPr/>
          <a:lstStyle/>
          <a:p>
            <a:r>
              <a:rPr lang="en-GB" dirty="0"/>
              <a:t>THE LAW AND YOU 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1268760"/>
            <a:ext cx="8064896" cy="4370040"/>
          </a:xfrm>
        </p:spPr>
        <p:txBody>
          <a:bodyPr/>
          <a:lstStyle/>
          <a:p>
            <a:r>
              <a:rPr lang="en-GB" b="1" dirty="0" smtClean="0">
                <a:solidFill>
                  <a:schemeClr val="tx1"/>
                </a:solidFill>
              </a:rPr>
              <a:t>Breach of Peace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2 - Another has reasonable evidence that you intend to cause harm to another or their property.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700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0"/>
            <a:ext cx="7772400" cy="1470025"/>
          </a:xfrm>
        </p:spPr>
        <p:txBody>
          <a:bodyPr/>
          <a:lstStyle/>
          <a:p>
            <a:r>
              <a:rPr lang="en-GB" dirty="0"/>
              <a:t>THE LAW AND YOU 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1268760"/>
            <a:ext cx="8064896" cy="4370040"/>
          </a:xfrm>
        </p:spPr>
        <p:txBody>
          <a:bodyPr/>
          <a:lstStyle/>
          <a:p>
            <a:r>
              <a:rPr lang="en-GB" b="1" dirty="0" smtClean="0">
                <a:solidFill>
                  <a:schemeClr val="tx1"/>
                </a:solidFill>
              </a:rPr>
              <a:t>Breach of Peace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3</a:t>
            </a:r>
            <a:r>
              <a:rPr lang="en-GB" dirty="0" smtClean="0">
                <a:solidFill>
                  <a:schemeClr val="tx1"/>
                </a:solidFill>
              </a:rPr>
              <a:t> - Another has reasonable evidence that you have breached an agreement you have made.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70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0"/>
            <a:ext cx="7772400" cy="1470025"/>
          </a:xfrm>
        </p:spPr>
        <p:txBody>
          <a:bodyPr/>
          <a:lstStyle/>
          <a:p>
            <a:r>
              <a:rPr lang="en-GB" dirty="0"/>
              <a:t>THE LAW AND YOU 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1268760"/>
            <a:ext cx="8064896" cy="4370040"/>
          </a:xfrm>
        </p:spPr>
        <p:txBody>
          <a:bodyPr/>
          <a:lstStyle/>
          <a:p>
            <a:r>
              <a:rPr lang="en-GB" b="1" dirty="0" smtClean="0">
                <a:solidFill>
                  <a:schemeClr val="tx1"/>
                </a:solidFill>
              </a:rPr>
              <a:t>Reasonable evidence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At the time of breaching your peace, 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the person making a claim against you must be able to demonstrate evidence sufficient to convince a ‘reasonable person’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10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0"/>
            <a:ext cx="7772400" cy="1470025"/>
          </a:xfrm>
        </p:spPr>
        <p:txBody>
          <a:bodyPr/>
          <a:lstStyle/>
          <a:p>
            <a:r>
              <a:rPr lang="en-GB" dirty="0"/>
              <a:t>THE LAW AND YOU 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1268760"/>
            <a:ext cx="8064896" cy="4370040"/>
          </a:xfrm>
        </p:spPr>
        <p:txBody>
          <a:bodyPr/>
          <a:lstStyle/>
          <a:p>
            <a:r>
              <a:rPr lang="en-GB" b="1" dirty="0" smtClean="0">
                <a:solidFill>
                  <a:schemeClr val="tx1"/>
                </a:solidFill>
              </a:rPr>
              <a:t>What is a ‘reasonable person’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The test you should use of a ‘reasonable person’ is what evidence would convince a jury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700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0"/>
            <a:ext cx="7772400" cy="1470025"/>
          </a:xfrm>
        </p:spPr>
        <p:txBody>
          <a:bodyPr/>
          <a:lstStyle/>
          <a:p>
            <a:r>
              <a:rPr lang="en-GB" dirty="0"/>
              <a:t>THE LAW AND YOU 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1268760"/>
            <a:ext cx="8064896" cy="4370040"/>
          </a:xfrm>
        </p:spPr>
        <p:txBody>
          <a:bodyPr>
            <a:normAutofit lnSpcReduction="10000"/>
          </a:bodyPr>
          <a:lstStyle/>
          <a:p>
            <a:endParaRPr lang="en-GB" dirty="0" smtClean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Failure to provide this at the time means:</a:t>
            </a:r>
          </a:p>
          <a:p>
            <a:endParaRPr lang="en-GB" dirty="0" smtClean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 they have no lawful excuse to breach your peace, and</a:t>
            </a:r>
          </a:p>
          <a:p>
            <a:endParaRPr lang="en-GB" dirty="0" smtClean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y</a:t>
            </a:r>
            <a:r>
              <a:rPr lang="en-GB" dirty="0" smtClean="0">
                <a:solidFill>
                  <a:schemeClr val="tx1"/>
                </a:solidFill>
              </a:rPr>
              <a:t>ou are under no obligation to perform at their command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1000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0"/>
            <a:ext cx="7772400" cy="1470025"/>
          </a:xfrm>
        </p:spPr>
        <p:txBody>
          <a:bodyPr/>
          <a:lstStyle/>
          <a:p>
            <a:r>
              <a:rPr lang="en-GB" dirty="0"/>
              <a:t>THE LAW AND YOU 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1268760"/>
            <a:ext cx="8064896" cy="4370040"/>
          </a:xfrm>
        </p:spPr>
        <p:txBody>
          <a:bodyPr/>
          <a:lstStyle/>
          <a:p>
            <a:r>
              <a:rPr lang="en-GB" b="1" dirty="0" smtClean="0">
                <a:solidFill>
                  <a:schemeClr val="tx1"/>
                </a:solidFill>
              </a:rPr>
              <a:t>If in doubt: </a:t>
            </a:r>
          </a:p>
          <a:p>
            <a:endParaRPr lang="en-GB" b="1" dirty="0">
              <a:solidFill>
                <a:schemeClr val="tx1"/>
              </a:solidFill>
            </a:endParaRPr>
          </a:p>
          <a:p>
            <a:r>
              <a:rPr lang="en-GB" b="1" dirty="0" smtClean="0">
                <a:solidFill>
                  <a:schemeClr val="tx1"/>
                </a:solidFill>
              </a:rPr>
              <a:t>For a command to be lawful it must meet 3 tests: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The claim must be possible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The claim must be probable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The chosen action must be proportionate</a:t>
            </a:r>
          </a:p>
          <a:p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1000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0"/>
            <a:ext cx="7772400" cy="1470025"/>
          </a:xfrm>
        </p:spPr>
        <p:txBody>
          <a:bodyPr/>
          <a:lstStyle/>
          <a:p>
            <a:r>
              <a:rPr lang="en-GB" dirty="0"/>
              <a:t>THE LAW AND YOU 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1268760"/>
            <a:ext cx="8064896" cy="4370040"/>
          </a:xfrm>
        </p:spPr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What is Reasonable evidence - </a:t>
            </a:r>
            <a:r>
              <a:rPr lang="en-GB" b="1" dirty="0" smtClean="0">
                <a:solidFill>
                  <a:schemeClr val="tx1"/>
                </a:solidFill>
              </a:rPr>
              <a:t>Possible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1 – The aim must be acceptable (legitimate)</a:t>
            </a:r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700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0"/>
            <a:ext cx="7772400" cy="1470025"/>
          </a:xfrm>
        </p:spPr>
        <p:txBody>
          <a:bodyPr/>
          <a:lstStyle/>
          <a:p>
            <a:r>
              <a:rPr lang="en-GB" dirty="0"/>
              <a:t>THE LAW AND YOU 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1268760"/>
            <a:ext cx="8064896" cy="4370040"/>
          </a:xfrm>
        </p:spPr>
        <p:txBody>
          <a:bodyPr>
            <a:normAutofit/>
          </a:bodyPr>
          <a:lstStyle/>
          <a:p>
            <a:r>
              <a:rPr lang="en-GB" dirty="0" smtClean="0">
                <a:solidFill>
                  <a:schemeClr val="tx1"/>
                </a:solidFill>
              </a:rPr>
              <a:t>What is Reasonable evidence - </a:t>
            </a:r>
            <a:r>
              <a:rPr lang="en-GB" b="1" dirty="0">
                <a:solidFill>
                  <a:schemeClr val="tx1"/>
                </a:solidFill>
              </a:rPr>
              <a:t>P</a:t>
            </a:r>
            <a:r>
              <a:rPr lang="en-GB" b="1" dirty="0" smtClean="0">
                <a:solidFill>
                  <a:schemeClr val="tx1"/>
                </a:solidFill>
              </a:rPr>
              <a:t>robable</a:t>
            </a:r>
            <a:endParaRPr lang="en-GB" b="1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2 – The chain of events must be shown to exist, and </a:t>
            </a:r>
          </a:p>
          <a:p>
            <a:endParaRPr lang="en-GB" dirty="0" smtClean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The resulting range of possible actions must be more beneficial than harmful</a:t>
            </a: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1000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0"/>
            <a:ext cx="7772400" cy="1470025"/>
          </a:xfrm>
        </p:spPr>
        <p:txBody>
          <a:bodyPr/>
          <a:lstStyle/>
          <a:p>
            <a:r>
              <a:rPr lang="en-GB" dirty="0"/>
              <a:t>THE LAW AND YOU 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1268760"/>
            <a:ext cx="8064896" cy="4370040"/>
          </a:xfrm>
        </p:spPr>
        <p:txBody>
          <a:bodyPr>
            <a:normAutofit/>
          </a:bodyPr>
          <a:lstStyle/>
          <a:p>
            <a:r>
              <a:rPr lang="en-GB" dirty="0" smtClean="0">
                <a:solidFill>
                  <a:schemeClr val="tx1"/>
                </a:solidFill>
              </a:rPr>
              <a:t>What is Reasonable evidence - </a:t>
            </a:r>
            <a:r>
              <a:rPr lang="en-GB" b="1" dirty="0" smtClean="0">
                <a:solidFill>
                  <a:schemeClr val="tx1"/>
                </a:solidFill>
              </a:rPr>
              <a:t>Proportionate</a:t>
            </a:r>
            <a:endParaRPr lang="en-GB" b="1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3 –  The chosen action must be the least intrusive and least destructive to society</a:t>
            </a: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700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0"/>
            <a:ext cx="7772400" cy="1470025"/>
          </a:xfrm>
        </p:spPr>
        <p:txBody>
          <a:bodyPr/>
          <a:lstStyle/>
          <a:p>
            <a:r>
              <a:rPr lang="en-GB" dirty="0"/>
              <a:t>THE LAW AND YOU 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1268760"/>
            <a:ext cx="8280920" cy="4370040"/>
          </a:xfrm>
        </p:spPr>
        <p:txBody>
          <a:bodyPr>
            <a:normAutofit/>
          </a:bodyPr>
          <a:lstStyle/>
          <a:p>
            <a:pPr marL="0" lvl="2"/>
            <a:r>
              <a:rPr lang="en-GB" dirty="0" smtClean="0">
                <a:solidFill>
                  <a:schemeClr val="tx1"/>
                </a:solidFill>
              </a:rPr>
              <a:t>Lord </a:t>
            </a:r>
            <a:r>
              <a:rPr lang="en-GB" dirty="0">
                <a:solidFill>
                  <a:schemeClr val="tx1"/>
                </a:solidFill>
              </a:rPr>
              <a:t>Diplock said that a decision would be  </a:t>
            </a:r>
            <a:endParaRPr lang="en-GB" dirty="0" smtClean="0">
              <a:solidFill>
                <a:schemeClr val="tx1"/>
              </a:solidFill>
            </a:endParaRPr>
          </a:p>
          <a:p>
            <a:pPr marL="0" lvl="2"/>
            <a:r>
              <a:rPr lang="en-GB" b="1" i="1" dirty="0" smtClean="0">
                <a:solidFill>
                  <a:schemeClr val="tx1"/>
                </a:solidFill>
              </a:rPr>
              <a:t>'IRRATIONAL—AND </a:t>
            </a:r>
            <a:r>
              <a:rPr lang="en-GB" b="1" i="1" dirty="0">
                <a:solidFill>
                  <a:schemeClr val="tx1"/>
                </a:solidFill>
              </a:rPr>
              <a:t>SO UNLAWFUL'  </a:t>
            </a:r>
            <a:endParaRPr lang="en-GB" b="1" i="1" dirty="0" smtClean="0">
              <a:solidFill>
                <a:schemeClr val="tx1"/>
              </a:solidFill>
            </a:endParaRPr>
          </a:p>
          <a:p>
            <a:pPr marL="0" lvl="2"/>
            <a:r>
              <a:rPr lang="en-GB" dirty="0" smtClean="0">
                <a:solidFill>
                  <a:schemeClr val="tx1"/>
                </a:solidFill>
              </a:rPr>
              <a:t>if </a:t>
            </a:r>
            <a:r>
              <a:rPr lang="en-GB" dirty="0">
                <a:solidFill>
                  <a:schemeClr val="tx1"/>
                </a:solidFill>
              </a:rPr>
              <a:t>it were:  </a:t>
            </a:r>
            <a:endParaRPr lang="en-GB" dirty="0" smtClean="0">
              <a:solidFill>
                <a:schemeClr val="tx1"/>
              </a:solidFill>
            </a:endParaRPr>
          </a:p>
          <a:p>
            <a:pPr lvl="2"/>
            <a:endParaRPr lang="en-GB" dirty="0">
              <a:solidFill>
                <a:schemeClr val="tx1"/>
              </a:solidFill>
            </a:endParaRPr>
          </a:p>
          <a:p>
            <a:r>
              <a:rPr lang="en-GB" b="1" dirty="0">
                <a:solidFill>
                  <a:schemeClr val="tx1"/>
                </a:solidFill>
              </a:rPr>
              <a:t>“so outrageous in its defiance of logic or of accepted moral standards that no sensible person </a:t>
            </a:r>
            <a:r>
              <a:rPr lang="en-GB" b="1" dirty="0" smtClean="0">
                <a:solidFill>
                  <a:schemeClr val="tx1"/>
                </a:solidFill>
              </a:rPr>
              <a:t>who </a:t>
            </a:r>
            <a:r>
              <a:rPr lang="en-GB" b="1" dirty="0">
                <a:solidFill>
                  <a:schemeClr val="tx1"/>
                </a:solidFill>
              </a:rPr>
              <a:t>had applied his mind to the question to be decided could have arrived at it</a:t>
            </a:r>
            <a:r>
              <a:rPr lang="en-GB" b="1" dirty="0" smtClean="0">
                <a:solidFill>
                  <a:schemeClr val="tx1"/>
                </a:solidFill>
              </a:rPr>
              <a:t>.”</a:t>
            </a:r>
          </a:p>
          <a:p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1500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0"/>
            <a:ext cx="7772400" cy="1470025"/>
          </a:xfrm>
        </p:spPr>
        <p:txBody>
          <a:bodyPr/>
          <a:lstStyle/>
          <a:p>
            <a:r>
              <a:rPr lang="en-GB" dirty="0"/>
              <a:t>THE LAW AND YOU 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1268760"/>
            <a:ext cx="8064896" cy="4370040"/>
          </a:xfrm>
        </p:spPr>
        <p:txBody>
          <a:bodyPr>
            <a:normAutofit/>
          </a:bodyPr>
          <a:lstStyle/>
          <a:p>
            <a:endParaRPr lang="en-GB" dirty="0" smtClean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Always remember to behave in a courteous and non confrontational manner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(good faith and clean hands).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Your have right on your side!</a:t>
            </a: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14000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11453</TotalTime>
  <Words>715</Words>
  <Application>Microsoft Office PowerPoint</Application>
  <PresentationFormat>On-screen Show (4:3)</PresentationFormat>
  <Paragraphs>120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THE LAW AND YOU  </vt:lpstr>
      <vt:lpstr>THE LAW AND YOU  </vt:lpstr>
      <vt:lpstr>THE LAW AND YOU  </vt:lpstr>
      <vt:lpstr>THE LAW AND YOU  </vt:lpstr>
      <vt:lpstr>THE LAW AND YOU  </vt:lpstr>
      <vt:lpstr>THE LAW AND YOU  </vt:lpstr>
      <vt:lpstr>THE LAW AND YOU  </vt:lpstr>
      <vt:lpstr>THE LAW AND YOU  </vt:lpstr>
      <vt:lpstr>THE LAW AND YOU  </vt:lpstr>
      <vt:lpstr>THE LAW AND YOU  </vt:lpstr>
      <vt:lpstr>THE LAW AND YOU  </vt:lpstr>
      <vt:lpstr>THE LAW AND YOU  </vt:lpstr>
      <vt:lpstr>THE LAW AND YOU  </vt:lpstr>
      <vt:lpstr>THE LAW AND YOU  </vt:lpstr>
      <vt:lpstr>THE LAW AND YOU  </vt:lpstr>
      <vt:lpstr>THE LAW AND YOU  </vt:lpstr>
      <vt:lpstr>THE LAW AND YOU  </vt:lpstr>
      <vt:lpstr>THE LAW AND YOU  </vt:lpstr>
      <vt:lpstr>THE LAW AND YOU  </vt:lpstr>
      <vt:lpstr>THE LAW AND YOU  </vt:lpstr>
      <vt:lpstr>THE LAW AND YOU  </vt:lpstr>
      <vt:lpstr>THE LAW AND YOU  </vt:lpstr>
      <vt:lpstr>THE LAW AND YOU  </vt:lpstr>
      <vt:lpstr>THE LAW AND YOU  </vt:lpstr>
      <vt:lpstr>THE LAW AND YOU 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LAW AND YOU</dc:title>
  <dc:creator>Marc</dc:creator>
  <cp:lastModifiedBy>Marc</cp:lastModifiedBy>
  <cp:revision>17</cp:revision>
  <dcterms:created xsi:type="dcterms:W3CDTF">2021-04-19T12:22:32Z</dcterms:created>
  <dcterms:modified xsi:type="dcterms:W3CDTF">2021-04-27T11:16:10Z</dcterms:modified>
</cp:coreProperties>
</file>